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76" r:id="rId9"/>
    <p:sldId id="281" r:id="rId10"/>
    <p:sldId id="28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0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36431"/>
            <a:ext cx="9144000" cy="862641"/>
          </a:xfrm>
        </p:spPr>
        <p:txBody>
          <a:bodyPr>
            <a:normAutofit fontScale="90000"/>
          </a:bodyPr>
          <a:lstStyle/>
          <a:p>
            <a:r>
              <a:rPr lang="kk-K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9. 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Личность и построение деловой карьеры в организации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1" y="1515532"/>
            <a:ext cx="7526866" cy="4809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Благодарю за внимание !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11049000" cy="4755832"/>
          </a:xfrm>
          <a:prstGeom prst="rect">
            <a:avLst/>
          </a:prstGeom>
        </p:spPr>
      </p:pic>
      <p:pic>
        <p:nvPicPr>
          <p:cNvPr id="14" name="Объект 1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550" y="3129756"/>
            <a:ext cx="2628900" cy="1743075"/>
          </a:xfrm>
        </p:spPr>
      </p:pic>
    </p:spTree>
    <p:extLst>
      <p:ext uri="{BB962C8B-B14F-4D97-AF65-F5344CB8AC3E}">
        <p14:creationId xmlns:p14="http://schemas.microsoft.com/office/powerpoint/2010/main" val="1356180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1028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i="1" dirty="0">
                <a:solidFill>
                  <a:srgbClr val="FF0000"/>
                </a:solidFill>
              </a:rPr>
              <a:t>Рекомендуемая литература: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7172" name="Рисунок 4" descr="http://www.psy-files.ru/templates/school/images/books.jpg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1327469" y="1478280"/>
            <a:ext cx="4327526" cy="5379720"/>
          </a:xfr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913120" y="115889"/>
            <a:ext cx="5638800" cy="645636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1400" dirty="0"/>
              <a:t>Arthur D. Fundamentals of Human Resources Management.</a:t>
            </a:r>
            <a:r>
              <a:rPr lang="en-GB" sz="1400" dirty="0"/>
              <a:t>fourth edition. </a:t>
            </a:r>
            <a:r>
              <a:rPr lang="en-US" sz="1400" dirty="0" err="1"/>
              <a:t>Amacom</a:t>
            </a:r>
            <a:r>
              <a:rPr lang="ru-RU" sz="1400" dirty="0"/>
              <a:t>, 2011.</a:t>
            </a:r>
          </a:p>
          <a:p>
            <a:pPr>
              <a:defRPr/>
            </a:pPr>
            <a:r>
              <a:rPr lang="en-GB" sz="1400" dirty="0"/>
              <a:t>Becker G.S. (2011) Human capital: Theoretical and Empirical Analysis. - N-Y., 2011</a:t>
            </a:r>
            <a:r>
              <a:rPr lang="en-US" sz="1400" dirty="0"/>
              <a:t>.</a:t>
            </a:r>
            <a:endParaRPr lang="ru-RU" sz="1400" dirty="0"/>
          </a:p>
          <a:p>
            <a:pPr>
              <a:defRPr/>
            </a:pPr>
            <a:r>
              <a:rPr lang="ru-RU" sz="1400" dirty="0"/>
              <a:t>Бекоева Д.Д. Организационная психология: учебник для </a:t>
            </a:r>
            <a:r>
              <a:rPr lang="ru-RU" sz="1400" dirty="0" err="1"/>
              <a:t>студ.учрежденицй</a:t>
            </a:r>
            <a:r>
              <a:rPr lang="ru-RU" sz="1400" dirty="0"/>
              <a:t> высшего образования. – </a:t>
            </a:r>
            <a:r>
              <a:rPr lang="ru-RU" sz="1400" dirty="0" err="1"/>
              <a:t>М.:Издательский</a:t>
            </a:r>
            <a:r>
              <a:rPr lang="ru-RU" sz="1400" dirty="0"/>
              <a:t> центр «Академия», 2014. -256 с. </a:t>
            </a:r>
          </a:p>
          <a:p>
            <a:pPr>
              <a:defRPr/>
            </a:pPr>
            <a:r>
              <a:rPr lang="ru-RU" sz="1400" dirty="0"/>
              <a:t>Волкогонова О. Д. Управленческая психология: учебник. - М.: Форум : ИНФРА-М, 2013.</a:t>
            </a:r>
          </a:p>
          <a:p>
            <a:pPr>
              <a:defRPr/>
            </a:pPr>
            <a:r>
              <a:rPr lang="ru-RU" sz="1400" dirty="0" err="1"/>
              <a:t>Глумаков</a:t>
            </a:r>
            <a:r>
              <a:rPr lang="ru-RU" sz="1400" dirty="0"/>
              <a:t> В. Н. Организационное поведение: учебник - М.: Вузовский учебник, 2014.</a:t>
            </a:r>
          </a:p>
          <a:p>
            <a:pPr>
              <a:defRPr/>
            </a:pPr>
            <a:r>
              <a:rPr lang="ru-RU" sz="1400" dirty="0" err="1"/>
              <a:t>Занковский</a:t>
            </a:r>
            <a:r>
              <a:rPr lang="ru-RU" sz="1400" dirty="0"/>
              <a:t> А.Н. Организационная </a:t>
            </a:r>
            <a:r>
              <a:rPr lang="ru-RU" sz="1400" dirty="0" err="1"/>
              <a:t>психология:Учебное</a:t>
            </a:r>
            <a:r>
              <a:rPr lang="ru-RU" sz="1400" dirty="0"/>
              <a:t> пособие для вузов, 2016. </a:t>
            </a:r>
            <a:r>
              <a:rPr lang="ru-RU" sz="1400" dirty="0" err="1"/>
              <a:t>М.:Флинта</a:t>
            </a:r>
            <a:r>
              <a:rPr lang="ru-RU" sz="1400" dirty="0"/>
              <a:t> МПСИ.</a:t>
            </a:r>
          </a:p>
          <a:p>
            <a:pPr>
              <a:defRPr/>
            </a:pPr>
            <a:r>
              <a:rPr lang="ru-RU" sz="1400" dirty="0" err="1"/>
              <a:t>Жубаназарова</a:t>
            </a:r>
            <a:r>
              <a:rPr lang="ru-RU" sz="1400" dirty="0"/>
              <a:t> Н.С. </a:t>
            </a:r>
            <a:r>
              <a:rPr lang="ru-RU" sz="1400" dirty="0" err="1"/>
              <a:t>Жас</a:t>
            </a:r>
            <a:r>
              <a:rPr lang="ru-RU" sz="1400" dirty="0"/>
              <a:t> </a:t>
            </a:r>
            <a:r>
              <a:rPr lang="ru-RU" sz="1400" dirty="0" err="1"/>
              <a:t>ерекшел</a:t>
            </a:r>
            <a:r>
              <a:rPr lang="kk-KZ" sz="1400" dirty="0"/>
              <a:t>іқ психологиясы</a:t>
            </a:r>
            <a:r>
              <a:rPr lang="ru-RU" sz="1400" dirty="0"/>
              <a:t>. – Алматы: МОН, 2015.</a:t>
            </a:r>
          </a:p>
          <a:p>
            <a:pPr>
              <a:defRPr/>
            </a:pPr>
            <a:r>
              <a:rPr lang="ru-RU" sz="1400" dirty="0"/>
              <a:t>Захарова Л.Н. Психология управления.- М.: Логос, 2015. </a:t>
            </a:r>
          </a:p>
          <a:p>
            <a:pPr>
              <a:defRPr/>
            </a:pPr>
            <a:r>
              <a:rPr lang="ru-RU" sz="1400" dirty="0"/>
              <a:t>Карпов А.В. Психология менеджмента. – М.:</a:t>
            </a:r>
            <a:r>
              <a:rPr lang="ru-RU" sz="1400" dirty="0" err="1"/>
              <a:t>Гардарики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en-US" sz="1400" dirty="0" err="1"/>
              <a:t>Korman</a:t>
            </a:r>
            <a:r>
              <a:rPr lang="en-US" sz="1400" dirty="0"/>
              <a:t> A</a:t>
            </a:r>
            <a:r>
              <a:rPr lang="en-US" sz="1400" i="1" dirty="0"/>
              <a:t>. </a:t>
            </a:r>
            <a:r>
              <a:rPr lang="en-US" sz="1400" dirty="0"/>
              <a:t>Consideration, initiating structure, and organizational criteria</a:t>
            </a:r>
            <a:r>
              <a:rPr lang="ru-RU" sz="1400" dirty="0"/>
              <a:t>—</a:t>
            </a:r>
            <a:r>
              <a:rPr lang="en-US" sz="1400" dirty="0"/>
              <a:t>A review //Personnel Psychology, </a:t>
            </a:r>
            <a:r>
              <a:rPr lang="ru-RU" sz="1400" dirty="0"/>
              <a:t>1966.</a:t>
            </a:r>
          </a:p>
          <a:p>
            <a:pPr>
              <a:defRPr/>
            </a:pPr>
            <a:r>
              <a:rPr lang="en-GB" sz="1400" cap="all" dirty="0"/>
              <a:t>S</a:t>
            </a:r>
            <a:r>
              <a:rPr lang="en-GB" sz="1400" dirty="0"/>
              <a:t>anderson</a:t>
            </a:r>
            <a:r>
              <a:rPr lang="en-GB" sz="1400" cap="all" dirty="0"/>
              <a:t> a., </a:t>
            </a:r>
            <a:r>
              <a:rPr lang="en-GB" sz="1400" cap="all" dirty="0" err="1"/>
              <a:t>s</a:t>
            </a:r>
            <a:r>
              <a:rPr lang="en-GB" sz="1400" dirty="0" err="1"/>
              <a:t>afdar</a:t>
            </a:r>
            <a:r>
              <a:rPr lang="en-GB" sz="1400" dirty="0"/>
              <a:t> </a:t>
            </a:r>
            <a:r>
              <a:rPr lang="en-GB" sz="1400" cap="all" dirty="0"/>
              <a:t>S.</a:t>
            </a:r>
            <a:r>
              <a:rPr lang="en-GB" sz="1400" dirty="0"/>
              <a:t> (2012).</a:t>
            </a:r>
            <a:r>
              <a:rPr lang="en-GB" sz="1400" cap="all" dirty="0"/>
              <a:t> S</a:t>
            </a:r>
            <a:r>
              <a:rPr lang="en-GB" sz="1400" dirty="0"/>
              <a:t>ocial psychology</a:t>
            </a:r>
            <a:r>
              <a:rPr lang="en-GB" sz="1400" cap="all" dirty="0"/>
              <a:t>.- u</a:t>
            </a:r>
            <a:r>
              <a:rPr lang="en-GB" sz="1400" dirty="0"/>
              <a:t>niversity of Guelph. Wiley-sons</a:t>
            </a:r>
            <a:r>
              <a:rPr lang="en-US" sz="1400" dirty="0"/>
              <a:t>. </a:t>
            </a:r>
            <a:r>
              <a:rPr lang="en-GB" sz="1400" dirty="0"/>
              <a:t>Canada</a:t>
            </a:r>
            <a:r>
              <a:rPr lang="ru-RU" sz="1400" dirty="0"/>
              <a:t>. </a:t>
            </a:r>
            <a:r>
              <a:rPr lang="en-GB" sz="1400" dirty="0"/>
              <a:t>Ltd</a:t>
            </a:r>
            <a:r>
              <a:rPr lang="ru-RU" sz="1400" dirty="0"/>
              <a:t>.</a:t>
            </a:r>
          </a:p>
          <a:p>
            <a:pPr>
              <a:defRPr/>
            </a:pPr>
            <a:r>
              <a:rPr lang="ru-RU" sz="1400" dirty="0"/>
              <a:t>Организационная психология: учебник / Ред. Е.И. Рогов. - М.: </a:t>
            </a:r>
            <a:r>
              <a:rPr lang="ru-RU" sz="1400" dirty="0" err="1"/>
              <a:t>Юрайт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ru-RU" sz="1400" dirty="0" err="1"/>
              <a:t>Почебут</a:t>
            </a:r>
            <a:r>
              <a:rPr lang="ru-RU" sz="1400" dirty="0"/>
              <a:t> Л.Г., </a:t>
            </a:r>
            <a:r>
              <a:rPr lang="ru-RU" sz="1400" dirty="0" err="1"/>
              <a:t>Чикер</a:t>
            </a:r>
            <a:r>
              <a:rPr lang="ru-RU" sz="1400" dirty="0"/>
              <a:t> В.А. Организационная социальная психология. </a:t>
            </a:r>
            <a:r>
              <a:rPr lang="ru-RU" sz="1400" dirty="0" err="1"/>
              <a:t>Спб</a:t>
            </a:r>
            <a:r>
              <a:rPr lang="ru-RU" sz="1400" dirty="0"/>
              <a:t>.: Речь, 2015</a:t>
            </a:r>
            <a:r>
              <a:rPr lang="ru-RU" sz="1600" dirty="0"/>
              <a:t>. 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502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Понятие и виды карьер</a:t>
            </a:r>
            <a:r>
              <a:rPr lang="ru-RU" dirty="0" smtClean="0"/>
              <a:t>.</a:t>
            </a:r>
          </a:p>
          <a:p>
            <a:r>
              <a:rPr lang="ru-RU" b="1" dirty="0"/>
              <a:t>Модели </a:t>
            </a:r>
            <a:r>
              <a:rPr lang="ru-RU" b="1" dirty="0" smtClean="0"/>
              <a:t>карьеры.</a:t>
            </a:r>
          </a:p>
          <a:p>
            <a:r>
              <a:rPr lang="ru-RU" b="1" dirty="0" smtClean="0"/>
              <a:t>Якоря карьеры по </a:t>
            </a:r>
            <a:r>
              <a:rPr lang="ru-RU" b="1" dirty="0" err="1" smtClean="0"/>
              <a:t>Э.Шейнину</a:t>
            </a:r>
            <a:r>
              <a:rPr lang="ru-RU" b="1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3679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4667"/>
            <a:ext cx="10515600" cy="6092296"/>
          </a:xfrm>
        </p:spPr>
        <p:txBody>
          <a:bodyPr>
            <a:normAutofit fontScale="85000" lnSpcReduction="20000"/>
          </a:bodyPr>
          <a:lstStyle/>
          <a:p>
            <a:r>
              <a:rPr lang="ru-RU"/>
              <a:t>В переводе с итальянского </a:t>
            </a:r>
            <a:r>
              <a:rPr lang="ru-RU" smtClean="0"/>
              <a:t>карьера – это путь</a:t>
            </a:r>
            <a:r>
              <a:rPr lang="ru-RU"/>
              <a:t>, движение. </a:t>
            </a:r>
            <a:endParaRPr lang="ru-RU" smtClean="0"/>
          </a:p>
          <a:p>
            <a:r>
              <a:rPr lang="ru-RU" smtClean="0"/>
              <a:t>В современном понимании  </a:t>
            </a:r>
            <a:r>
              <a:rPr lang="ru-RU"/>
              <a:t>«карьера» </a:t>
            </a:r>
            <a:r>
              <a:rPr lang="ru-RU" smtClean="0"/>
              <a:t>определяется как значение </a:t>
            </a:r>
            <a:r>
              <a:rPr lang="ru-RU"/>
              <a:t>роста в своей деятельности, профессионального пути. </a:t>
            </a:r>
            <a:endParaRPr lang="ru-RU" smtClean="0"/>
          </a:p>
          <a:p>
            <a:r>
              <a:rPr lang="ru-RU" smtClean="0"/>
              <a:t>В то же время это </a:t>
            </a:r>
            <a:r>
              <a:rPr lang="ru-RU"/>
              <a:t>также и обозначение профессии, того чем человек занимается. </a:t>
            </a:r>
            <a:endParaRPr lang="ru-RU" smtClean="0"/>
          </a:p>
          <a:p>
            <a:r>
              <a:rPr lang="ru-RU" smtClean="0"/>
              <a:t>Если </a:t>
            </a:r>
            <a:r>
              <a:rPr lang="ru-RU"/>
              <a:t>спросить у управленцев и кадровиков: «Что это такое?», – то они скажут, что деловая карьера – осознанная работа человека над своим ростом. </a:t>
            </a:r>
            <a:endParaRPr lang="ru-RU" smtClean="0"/>
          </a:p>
          <a:p>
            <a:r>
              <a:rPr lang="ru-RU" smtClean="0"/>
              <a:t>Траектория </a:t>
            </a:r>
            <a:r>
              <a:rPr lang="ru-RU"/>
              <a:t>этого движения находится в прямой зависимости от индивидуальных особенностей, желаний, внутренних установок, целей, социальных условий, типа </a:t>
            </a:r>
            <a:r>
              <a:rPr lang="ru-RU" smtClean="0"/>
              <a:t>организации.</a:t>
            </a:r>
          </a:p>
          <a:p>
            <a:pPr marL="0" lvl="0" indent="9525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>
                <a:solidFill>
                  <a:srgbClr val="000000"/>
                </a:solidFill>
                <a:latin typeface="Open Sans"/>
              </a:rPr>
              <a:t>Таким образом, карьера обозначает широкий спектр явлений, связанных с общественной и профессиональной жизнью человека.</a:t>
            </a:r>
            <a:endParaRPr lang="ru-RU" sz="2400"/>
          </a:p>
          <a:p>
            <a:pPr marL="0" lvl="0" indent="9525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mtClean="0">
                <a:solidFill>
                  <a:srgbClr val="000000"/>
                </a:solidFill>
                <a:latin typeface="Open Sans"/>
              </a:rPr>
              <a:t>Итак</a:t>
            </a:r>
            <a:r>
              <a:rPr lang="ru-RU">
                <a:solidFill>
                  <a:srgbClr val="000000"/>
                </a:solidFill>
                <a:latin typeface="Open Sans"/>
              </a:rPr>
              <a:t>, с учетом существующих в психологии взглядов на карьеру можно предложить следующее определение карьеры:</a:t>
            </a:r>
            <a:endParaRPr lang="ru-RU" sz="2400"/>
          </a:p>
          <a:p>
            <a:pPr marL="0" lvl="0" indent="9525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u="sng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>Карьера — индивидуальный путь человека в определенных видах профессиональной деятельности, потенциально связанный с прохождением последовательности должностей, с образом </a:t>
            </a:r>
            <a:r>
              <a:rPr lang="ru-RU" b="1" u="sng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>жизни</a:t>
            </a:r>
            <a:r>
              <a:rPr lang="ru-RU">
                <a:solidFill>
                  <a:srgbClr val="000000"/>
                </a:solidFill>
                <a:latin typeface="Open Sans"/>
              </a:rPr>
              <a:t>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149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7733"/>
            <a:ext cx="10515600" cy="6109230"/>
          </a:xfrm>
        </p:spPr>
        <p:txBody>
          <a:bodyPr/>
          <a:lstStyle/>
          <a:p>
            <a:r>
              <a:rPr lang="ru-RU"/>
              <a:t>Виды карьеры классифицируют: 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профессиональная карьера </a:t>
            </a:r>
            <a:r>
              <a:rPr lang="ru-RU"/>
              <a:t>– рост в своей нише (профессии). </a:t>
            </a:r>
            <a:endParaRPr lang="ru-RU" smtClean="0"/>
          </a:p>
          <a:p>
            <a:r>
              <a:rPr lang="ru-RU" smtClean="0"/>
              <a:t>Профессиональная </a:t>
            </a:r>
            <a:r>
              <a:rPr lang="ru-RU"/>
              <a:t>карьера строится либо в одной специализации, выбранной вначале, либо постепенно осваиваются другие области, чаще всего связанные с основной линией работы; неспециализированная – освоение разных специальностей. </a:t>
            </a:r>
            <a:endParaRPr lang="ru-RU" smtClean="0"/>
          </a:p>
          <a:p>
            <a:r>
              <a:rPr lang="ru-RU" smtClean="0"/>
              <a:t>Так </a:t>
            </a:r>
            <a:r>
              <a:rPr lang="ru-RU"/>
              <a:t>формируется деловая карьера менеджера. В результате руководитель имеет целостное представление о своей компании, понимает все процессы в любом отделе. </a:t>
            </a:r>
            <a:endParaRPr lang="ru-RU" smtClean="0"/>
          </a:p>
          <a:p>
            <a:r>
              <a:rPr lang="ru-RU" smtClean="0"/>
              <a:t>Неспециализированные </a:t>
            </a:r>
            <a:r>
              <a:rPr lang="ru-RU"/>
              <a:t>виды карьеры получили широкое распространение в Японии.</a:t>
            </a:r>
            <a:br>
              <a:rPr lang="ru-RU"/>
            </a:b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830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1667"/>
            <a:ext cx="10515600" cy="5965296"/>
          </a:xfrm>
        </p:spPr>
        <p:txBody>
          <a:bodyPr>
            <a:normAutofit fontScale="92500" lnSpcReduction="10000"/>
          </a:bodyPr>
          <a:lstStyle/>
          <a:p>
            <a:r>
              <a:rPr lang="ru-RU"/>
              <a:t>Есть также виды деловой карьеры: 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внутриорганизационная</a:t>
            </a:r>
            <a:r>
              <a:rPr lang="ru-RU"/>
              <a:t> – рост внутри одной и той же организации. </a:t>
            </a:r>
            <a:endParaRPr lang="ru-RU" smtClean="0"/>
          </a:p>
          <a:p>
            <a:r>
              <a:rPr lang="ru-RU" smtClean="0"/>
              <a:t>Деловая </a:t>
            </a:r>
            <a:r>
              <a:rPr lang="ru-RU"/>
              <a:t>карьера бывает таких типов: </a:t>
            </a:r>
            <a:endParaRPr lang="ru-RU" smtClean="0"/>
          </a:p>
          <a:p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вертикальная</a:t>
            </a:r>
            <a:r>
              <a:rPr lang="ru-RU" smtClean="0"/>
              <a:t> </a:t>
            </a:r>
            <a:r>
              <a:rPr lang="ru-RU"/>
              <a:t>– повышение должности вместе с ростом зарплаты</a:t>
            </a:r>
            <a:r>
              <a:rPr lang="ru-RU" smtClean="0"/>
              <a:t>;</a:t>
            </a:r>
          </a:p>
          <a:p>
            <a:r>
              <a:rPr lang="ru-RU" smtClean="0"/>
              <a:t> 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горизонтальная карьера </a:t>
            </a:r>
            <a:r>
              <a:rPr lang="ru-RU"/>
              <a:t>– смена обязанностей, переводы в другие отделы, расширение сферы задач с увеличением зарплаты. Человек становится незаменимым в своём деле. Горизонтальная карьера развивается на одном уровне</a:t>
            </a:r>
            <a:r>
              <a:rPr lang="ru-RU" smtClean="0"/>
              <a:t>;</a:t>
            </a:r>
            <a:r>
              <a:rPr lang="ru-RU"/>
              <a:t> </a:t>
            </a:r>
            <a:endParaRPr lang="ru-RU" smtClean="0"/>
          </a:p>
          <a:p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центростремительная </a:t>
            </a:r>
            <a:r>
              <a:rPr lang="ru-RU"/>
              <a:t>(скрытая) – сотрудника подключают к принятию важных решений, приглашают на официальные и неофициальные встречи, переговоры. </a:t>
            </a:r>
            <a:endParaRPr lang="ru-RU" smtClean="0"/>
          </a:p>
          <a:p>
            <a:r>
              <a:rPr lang="ru-RU" smtClean="0"/>
              <a:t>Так </a:t>
            </a:r>
            <a:r>
              <a:rPr lang="ru-RU"/>
              <a:t>бывает, когда у сотрудника имеются обширные полезные связи вне компании (это весомое условие, влияющее на управление деловой карьерой). Внешне всё это незаметно, но оплата работника повышается;</a:t>
            </a:r>
            <a:br>
              <a:rPr lang="ru-RU"/>
            </a:b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108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626533"/>
            <a:ext cx="5181600" cy="5550430"/>
          </a:xfrm>
        </p:spPr>
        <p:txBody>
          <a:bodyPr>
            <a:normAutofit fontScale="92500" lnSpcReduction="10000"/>
          </a:bodyPr>
          <a:lstStyle/>
          <a:p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межорганизационная</a:t>
            </a:r>
            <a:r>
              <a:rPr lang="ru-RU"/>
              <a:t> – все этапы роста проходят в разных компаниях. Управление карьерой находится больше в компетенции </a:t>
            </a:r>
            <a:r>
              <a:rPr lang="ru-RU" smtClean="0"/>
              <a:t>работника</a:t>
            </a:r>
          </a:p>
          <a:p>
            <a:r>
              <a:rPr lang="ru-RU"/>
              <a:t>Есть ещё один 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комбинированный вид, </a:t>
            </a:r>
            <a:r>
              <a:rPr lang="ru-RU"/>
              <a:t>при котором горизонтальная карьера сочетается с вертикальной, – </a:t>
            </a:r>
            <a:r>
              <a:rPr lang="ru-RU" smtClean="0"/>
              <a:t>ступенчатая. Бывает </a:t>
            </a:r>
            <a:r>
              <a:rPr lang="ru-RU"/>
              <a:t>внутри одной организации и в разных. </a:t>
            </a:r>
            <a:endParaRPr lang="ru-RU" smtClean="0"/>
          </a:p>
          <a:p>
            <a:r>
              <a:rPr lang="ru-RU" smtClean="0"/>
              <a:t>На </a:t>
            </a:r>
            <a:r>
              <a:rPr lang="ru-RU"/>
              <a:t>практике виды карьеры могут меняться, переплетаться, когда в различных периодах человек проходит различные эволюционные пути</a:t>
            </a:r>
            <a:r>
              <a:rPr lang="ru-RU" smtClean="0"/>
              <a:t>.</a:t>
            </a:r>
          </a:p>
          <a:p>
            <a:pPr marL="0" indent="0">
              <a:buNone/>
            </a:pP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2933" y="626533"/>
            <a:ext cx="4995334" cy="552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979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5467"/>
            <a:ext cx="10515600" cy="6041496"/>
          </a:xfrm>
        </p:spPr>
        <p:txBody>
          <a:bodyPr/>
          <a:lstStyle/>
          <a:p>
            <a:r>
              <a:rPr lang="ru-RU" smtClean="0"/>
              <a:t>Психология </a:t>
            </a:r>
            <a:r>
              <a:rPr lang="ru-RU"/>
              <a:t>карьеры основана на психологии человека. </a:t>
            </a:r>
            <a:endParaRPr lang="ru-RU" smtClean="0"/>
          </a:p>
          <a:p>
            <a:r>
              <a:rPr lang="ru-RU" smtClean="0"/>
              <a:t>Знания </a:t>
            </a:r>
            <a:r>
              <a:rPr lang="ru-RU"/>
              <a:t>эти очень обширны и полезны для начальников, работников, изучающих, как сделать карьеру. </a:t>
            </a:r>
            <a:endParaRPr lang="ru-RU" smtClean="0"/>
          </a:p>
          <a:p>
            <a:r>
              <a:rPr lang="ru-RU" smtClean="0"/>
              <a:t>Что </a:t>
            </a:r>
            <a:r>
              <a:rPr lang="ru-RU"/>
              <a:t>же требуется, чтобы достичь успеха? </a:t>
            </a:r>
            <a:endParaRPr lang="ru-RU" smtClean="0"/>
          </a:p>
          <a:p>
            <a:r>
              <a:rPr lang="ru-RU" smtClean="0"/>
              <a:t>Мощная </a:t>
            </a:r>
            <a:r>
              <a:rPr lang="ru-RU"/>
              <a:t>мотивация и стремление к результатам – таков ответ в нескольких словах. </a:t>
            </a:r>
            <a:br>
              <a:rPr lang="ru-RU"/>
            </a:br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467" y="2861733"/>
            <a:ext cx="7171266" cy="3699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183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801" y="211667"/>
            <a:ext cx="8695266" cy="5965296"/>
          </a:xfrm>
        </p:spPr>
      </p:pic>
    </p:spTree>
    <p:extLst>
      <p:ext uri="{BB962C8B-B14F-4D97-AF65-F5344CB8AC3E}">
        <p14:creationId xmlns:p14="http://schemas.microsoft.com/office/powerpoint/2010/main" val="2960281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1631</TotalTime>
  <Words>711</Words>
  <Application>Microsoft Office PowerPoint</Application>
  <PresentationFormat>Широкоэкранный</PresentationFormat>
  <Paragraphs>45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Open Sans</vt:lpstr>
      <vt:lpstr>Office Theme</vt:lpstr>
      <vt:lpstr>Лекция 9. Личность и построение деловой карьеры в организации</vt:lpstr>
      <vt:lpstr>Рекомендуемая литература: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 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46</cp:revision>
  <dcterms:created xsi:type="dcterms:W3CDTF">2019-10-28T14:24:40Z</dcterms:created>
  <dcterms:modified xsi:type="dcterms:W3CDTF">2020-12-24T12:54:39Z</dcterms:modified>
</cp:coreProperties>
</file>